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701" r:id="rId2"/>
    <p:sldId id="702" r:id="rId3"/>
    <p:sldId id="703" r:id="rId4"/>
    <p:sldId id="704" r:id="rId5"/>
    <p:sldId id="721" r:id="rId6"/>
    <p:sldId id="705" r:id="rId7"/>
    <p:sldId id="706" r:id="rId8"/>
    <p:sldId id="708" r:id="rId9"/>
    <p:sldId id="707" r:id="rId10"/>
    <p:sldId id="722" r:id="rId11"/>
    <p:sldId id="709" r:id="rId12"/>
    <p:sldId id="713" r:id="rId13"/>
    <p:sldId id="715" r:id="rId14"/>
    <p:sldId id="714" r:id="rId15"/>
    <p:sldId id="723" r:id="rId16"/>
    <p:sldId id="710" r:id="rId17"/>
    <p:sldId id="711" r:id="rId18"/>
    <p:sldId id="712" r:id="rId19"/>
    <p:sldId id="716" r:id="rId20"/>
    <p:sldId id="724" r:id="rId21"/>
    <p:sldId id="717" r:id="rId22"/>
    <p:sldId id="718" r:id="rId23"/>
  </p:sldIdLst>
  <p:sldSz cx="12192000" cy="6858000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27E"/>
    <a:srgbClr val="99CCFF"/>
    <a:srgbClr val="B0F175"/>
    <a:srgbClr val="CE1515"/>
    <a:srgbClr val="C6171B"/>
    <a:srgbClr val="7B37F5"/>
    <a:srgbClr val="0099FF"/>
    <a:srgbClr val="B2B2B2"/>
    <a:srgbClr val="000000"/>
    <a:srgbClr val="D8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79134" autoAdjust="0"/>
  </p:normalViewPr>
  <p:slideViewPr>
    <p:cSldViewPr showGuides="1">
      <p:cViewPr varScale="1">
        <p:scale>
          <a:sx n="68" d="100"/>
          <a:sy n="68" d="100"/>
        </p:scale>
        <p:origin x="706" y="58"/>
      </p:cViewPr>
      <p:guideLst>
        <p:guide orient="horz" pos="2111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JAC%20Motors%20GD\R&amp;D\Dealer%20Conference\&#1044;&#1080;&#1083;&#1077;&#1088;&#1099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JAC%20Motors%20GD\R&amp;D\Dealer%20Conference\01%20&#1056;&#1077;&#1077;&#1089;&#1090;&#1088;%20&#1057;&#1095;&#1077;&#1090;&#1086;&#107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work\JAC%20Motors%20GD\R&amp;D\Dealer%20Conference\061%20&#1047;&#1053;&#1043;%20Total%20Deal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</a:rPr>
              <a:t>Структура Сервисной</a:t>
            </a:r>
            <a:r>
              <a:rPr lang="ru-RU" sz="2400" b="1" baseline="0" dirty="0">
                <a:solidFill>
                  <a:schemeClr val="tx1"/>
                </a:solidFill>
              </a:rPr>
              <a:t> сети  </a:t>
            </a:r>
            <a:endParaRPr lang="ru-RU" sz="2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Лист2!$B$5</c:f>
              <c:strCache>
                <c:ptCount val="1"/>
                <c:pt idx="0">
                  <c:v>Дилер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Лист2!$C$4:$E$4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Лист2!$C$5:$E$5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4-4BAE-8C38-282BE0750966}"/>
            </c:ext>
          </c:extLst>
        </c:ser>
        <c:ser>
          <c:idx val="1"/>
          <c:order val="1"/>
          <c:tx>
            <c:strRef>
              <c:f>Лист2!$B$6</c:f>
              <c:strCache>
                <c:ptCount val="1"/>
                <c:pt idx="0">
                  <c:v>Сервисный агент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Лист2!$C$4:$E$4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Лист2!$C$6:$E$6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4-4BAE-8C38-282BE0750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9198152"/>
        <c:axId val="529195856"/>
      </c:barChart>
      <c:catAx>
        <c:axId val="529198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195856"/>
        <c:crosses val="autoZero"/>
        <c:auto val="1"/>
        <c:lblAlgn val="ctr"/>
        <c:lblOffset val="100"/>
        <c:noMultiLvlLbl val="0"/>
      </c:catAx>
      <c:valAx>
        <c:axId val="52919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198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58101155609247"/>
          <c:y val="0.90270188610144664"/>
          <c:w val="0.50963881232798369"/>
          <c:h val="6.2414392968320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каналов сбыта ЗЧ</a:t>
            </a:r>
          </a:p>
          <a:p>
            <a:pPr>
              <a:defRPr/>
            </a:pPr>
            <a:r>
              <a:rPr lang="ru-RU"/>
              <a:t>за 2017г.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9F0-4A43-8AB6-79A10A0AF0E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9F0-4A43-8AB6-79A10A0AF0E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9F0-4A43-8AB6-79A10A0AF0E0}"/>
              </c:ext>
            </c:extLst>
          </c:dPt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Лист1!$B$5:$B$7</c:f>
              <c:strCache>
                <c:ptCount val="3"/>
                <c:pt idx="0">
                  <c:v>Дилер</c:v>
                </c:pt>
                <c:pt idx="1">
                  <c:v>Клиент</c:v>
                </c:pt>
                <c:pt idx="2">
                  <c:v>СТО</c:v>
                </c:pt>
              </c:strCache>
            </c:strRef>
          </c:cat>
          <c:val>
            <c:numRef>
              <c:f>Лист1!$C$5:$C$7</c:f>
              <c:numCache>
                <c:formatCode>#,##0.00</c:formatCode>
                <c:ptCount val="3"/>
                <c:pt idx="0">
                  <c:v>3591847.1180000002</c:v>
                </c:pt>
                <c:pt idx="1">
                  <c:v>1790992.8</c:v>
                </c:pt>
                <c:pt idx="2">
                  <c:v>1205923.2500000002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F0-4A43-8AB6-79A10A0AF0E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Лист2!$B$5:$B$7</cx:f>
        <cx:lvl ptCount="3">
          <cx:pt idx="0">GoodWill</cx:pt>
          <cx:pt idx="1">Normal</cx:pt>
          <cx:pt idx="2">Service Campaign</cx:pt>
        </cx:lvl>
      </cx:strDim>
      <cx:numDim type="size">
        <cx:f>Лист2!$C$5:$C$7</cx:f>
        <cx:lvl ptCount="3" formatCode="General">
          <cx:pt idx="0">885005.02271164011</cx:pt>
          <cx:pt idx="1">1346825.4239950201</cx:pt>
          <cx:pt idx="2">167634.65399999998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8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</a:rPr>
              <a:t>Структура компенсаций гарантийных ремонтов</a:t>
            </a:r>
          </a:p>
          <a:p>
            <a:pPr algn="ctr" rtl="0">
              <a:defRPr sz="18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</a:rPr>
              <a:t>за период  2016 - 2017г.</a:t>
            </a:r>
            <a:endParaRPr lang="ru-RU" sz="2000" b="1" dirty="0">
              <a:solidFill>
                <a:schemeClr val="tx1"/>
              </a:solidFill>
            </a:endParaRPr>
          </a:p>
        </cx:rich>
      </cx:tx>
    </cx:title>
    <cx:plotArea>
      <cx:plotAreaRegion>
        <cx:series layoutId="sunburst" uniqueId="{4C44FF61-C503-44C3-8BFC-E0AAAF6294BF}">
          <cx:dataLabels pos="ctr">
            <cx:visibility seriesName="0" categoryName="1" value="0"/>
            <cx:dataLabel idx="1">
              <cx:numFmt formatCode="Основной" sourceLinked="0"/>
              <cx:visibility seriesName="0" categoryName="1" value="0"/>
              <cx:separator>, </cx:separator>
            </cx:dataLabel>
          </cx:dataLabels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 b="1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30" tIns="44115" rIns="88230" bIns="44115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dirty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9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30" tIns="44115" rIns="88230" bIns="44115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dirty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19"/>
          </p:nvPr>
        </p:nvSpPr>
        <p:spPr bwMode="auto">
          <a:xfrm>
            <a:off x="73731" y="898525"/>
            <a:ext cx="6615289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29"/>
          </p:nvPr>
        </p:nvSpPr>
        <p:spPr bwMode="auto">
          <a:xfrm>
            <a:off x="681038" y="4714875"/>
            <a:ext cx="5437187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30" tIns="44115" rIns="88230" bIns="44115" numCol="1" anchor="ctr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9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30" tIns="44115" rIns="88230" bIns="44115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dirty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9"/>
          </p:nvPr>
        </p:nvSpPr>
        <p:spPr bwMode="auto">
          <a:xfrm>
            <a:off x="3851275" y="9431338"/>
            <a:ext cx="2943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30" tIns="44115" rIns="88230" bIns="44115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2949D9-8A07-4C50-9268-882CEF9F6D4C}" type="slidenum">
              <a:rPr lang="en-US" altLang="zh-CN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00834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025" y="8985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949D9-8A07-4C50-9268-882CEF9F6D4C}" type="slidenum">
              <a:rPr lang="en-US" altLang="zh-CN" smtClean="0"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4756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025" y="898525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949D9-8A07-4C50-9268-882CEF9F6D4C}" type="slidenum">
              <a:rPr lang="en-US" altLang="zh-CN" smtClean="0"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500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4BCC-2579-4158-A189-4FB7E42F04E8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581F3-702C-4F9A-8912-0E6AE2251A81}" type="slidenum">
              <a:rPr lang="en-US" altLang="zh-CN"/>
              <a:t>‹#›</a:t>
            </a:fld>
            <a:endParaRPr lang="en-US" altLang="zh-CN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540" y="321310"/>
            <a:ext cx="12188825" cy="435610"/>
            <a:chOff x="4" y="506"/>
            <a:chExt cx="19195" cy="68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t="50467" b="32251"/>
            <a:stretch>
              <a:fillRect/>
            </a:stretch>
          </p:blipFill>
          <p:spPr>
            <a:xfrm>
              <a:off x="12776" y="506"/>
              <a:ext cx="5219" cy="687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4" y="834"/>
              <a:ext cx="12772" cy="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直接连接符 9"/>
            <p:cNvCxnSpPr/>
            <p:nvPr/>
          </p:nvCxnSpPr>
          <p:spPr>
            <a:xfrm flipV="1">
              <a:off x="17995" y="849"/>
              <a:ext cx="1205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591551" y="115888"/>
            <a:ext cx="2688167" cy="58340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27051" y="115888"/>
            <a:ext cx="7861300" cy="58340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E150-53D0-4DFE-885E-CAD7AE57AAAE}" type="slidenum">
              <a:rPr lang="en-US" altLang="zh-CN"/>
              <a:t>‹#›</a:t>
            </a:fld>
            <a:endParaRPr lang="en-US" altLang="zh-CN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540" y="321310"/>
            <a:ext cx="12188825" cy="435610"/>
            <a:chOff x="4" y="506"/>
            <a:chExt cx="19195" cy="68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t="50467" b="32251"/>
            <a:stretch>
              <a:fillRect/>
            </a:stretch>
          </p:blipFill>
          <p:spPr>
            <a:xfrm>
              <a:off x="12776" y="506"/>
              <a:ext cx="5219" cy="687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4" y="834"/>
              <a:ext cx="12772" cy="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直接连接符 9"/>
            <p:cNvCxnSpPr/>
            <p:nvPr/>
          </p:nvCxnSpPr>
          <p:spPr>
            <a:xfrm flipV="1">
              <a:off x="17995" y="849"/>
              <a:ext cx="1205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28663"/>
            <a:ext cx="10972800" cy="688975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ru-RU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ru-RU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ru-RU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23BE-BF57-4D0B-9B35-63149419F85F}" type="slidenum">
              <a:rPr lang="en-US" altLang="zh-CN"/>
              <a:t>‹#›</a:t>
            </a:fld>
            <a:endParaRPr lang="en-US" altLang="zh-CN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540" y="321310"/>
            <a:ext cx="12188825" cy="435610"/>
            <a:chOff x="4" y="506"/>
            <a:chExt cx="19195" cy="68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t="50467" b="32251"/>
            <a:stretch>
              <a:fillRect/>
            </a:stretch>
          </p:blipFill>
          <p:spPr>
            <a:xfrm>
              <a:off x="12776" y="506"/>
              <a:ext cx="5219" cy="687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4" y="834"/>
              <a:ext cx="12772" cy="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直接连接符 9"/>
            <p:cNvCxnSpPr/>
            <p:nvPr/>
          </p:nvCxnSpPr>
          <p:spPr>
            <a:xfrm flipV="1">
              <a:off x="17995" y="849"/>
              <a:ext cx="1205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A26C-963C-47BD-99CD-8A05C866F2C5}" type="slidenum">
              <a:rPr lang="en-US" altLang="zh-CN"/>
              <a:t>‹#›</a:t>
            </a:fld>
            <a:endParaRPr lang="en-US" altLang="zh-CN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540" y="321310"/>
            <a:ext cx="12188825" cy="435610"/>
            <a:chOff x="4" y="506"/>
            <a:chExt cx="19195" cy="68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t="50467" b="32251"/>
            <a:stretch>
              <a:fillRect/>
            </a:stretch>
          </p:blipFill>
          <p:spPr>
            <a:xfrm>
              <a:off x="12776" y="506"/>
              <a:ext cx="5219" cy="687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4" y="834"/>
              <a:ext cx="12772" cy="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直接连接符 9"/>
            <p:cNvCxnSpPr/>
            <p:nvPr/>
          </p:nvCxnSpPr>
          <p:spPr>
            <a:xfrm flipV="1">
              <a:off x="17995" y="849"/>
              <a:ext cx="1205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667" y="876300"/>
            <a:ext cx="5177367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00233" y="876300"/>
            <a:ext cx="5179484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E1C38-FF08-4473-AF71-038CC71381AA}" type="slidenum">
              <a:rPr lang="en-US" altLang="zh-CN"/>
              <a:t>‹#›</a:t>
            </a:fld>
            <a:endParaRPr lang="en-US" altLang="zh-CN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540" y="321310"/>
            <a:ext cx="12188825" cy="435610"/>
            <a:chOff x="4" y="506"/>
            <a:chExt cx="19195" cy="68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rcRect t="50467" b="32251"/>
            <a:stretch>
              <a:fillRect/>
            </a:stretch>
          </p:blipFill>
          <p:spPr>
            <a:xfrm>
              <a:off x="12776" y="506"/>
              <a:ext cx="5219" cy="68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4" y="834"/>
              <a:ext cx="12772" cy="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直接连接符 10"/>
            <p:cNvCxnSpPr/>
            <p:nvPr/>
          </p:nvCxnSpPr>
          <p:spPr>
            <a:xfrm flipV="1">
              <a:off x="17995" y="849"/>
              <a:ext cx="1205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C7F55-7DBF-471E-9A95-E46E9D5499FE}" type="slidenum">
              <a:rPr lang="en-US" altLang="zh-CN"/>
              <a:t>‹#›</a:t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2540" y="321310"/>
            <a:ext cx="12188825" cy="435610"/>
            <a:chOff x="4" y="506"/>
            <a:chExt cx="19195" cy="68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rcRect t="50467" b="32251"/>
            <a:stretch>
              <a:fillRect/>
            </a:stretch>
          </p:blipFill>
          <p:spPr>
            <a:xfrm>
              <a:off x="12776" y="506"/>
              <a:ext cx="5219" cy="687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4" y="834"/>
              <a:ext cx="12772" cy="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直接连接符 12"/>
            <p:cNvCxnSpPr/>
            <p:nvPr/>
          </p:nvCxnSpPr>
          <p:spPr>
            <a:xfrm flipV="1">
              <a:off x="17995" y="849"/>
              <a:ext cx="1205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58247-76F5-4399-B855-E8556D629C40}" type="slidenum">
              <a:rPr lang="en-US" altLang="zh-CN"/>
              <a:t>‹#›</a:t>
            </a:fld>
            <a:endParaRPr lang="en-US" altLang="zh-CN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540" y="321310"/>
            <a:ext cx="12188825" cy="435610"/>
            <a:chOff x="4" y="506"/>
            <a:chExt cx="19195" cy="68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50467" b="32251"/>
            <a:stretch>
              <a:fillRect/>
            </a:stretch>
          </p:blipFill>
          <p:spPr>
            <a:xfrm>
              <a:off x="12776" y="506"/>
              <a:ext cx="5219" cy="687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4" y="834"/>
              <a:ext cx="12772" cy="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直接连接符 7"/>
            <p:cNvCxnSpPr/>
            <p:nvPr/>
          </p:nvCxnSpPr>
          <p:spPr>
            <a:xfrm flipV="1">
              <a:off x="17995" y="849"/>
              <a:ext cx="1205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D4C3-1016-4D82-9E7D-E93764894498}" type="slidenum">
              <a:rPr lang="en-US" altLang="zh-CN"/>
              <a:t>‹#›</a:t>
            </a:fld>
            <a:endParaRPr lang="en-US" altLang="zh-CN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540" y="321310"/>
            <a:ext cx="12188825" cy="435610"/>
            <a:chOff x="4" y="506"/>
            <a:chExt cx="19195" cy="68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rcRect t="50467" b="32251"/>
            <a:stretch>
              <a:fillRect/>
            </a:stretch>
          </p:blipFill>
          <p:spPr>
            <a:xfrm>
              <a:off x="12776" y="506"/>
              <a:ext cx="5219" cy="687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4" y="834"/>
              <a:ext cx="12772" cy="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直接连接符 7"/>
            <p:cNvCxnSpPr/>
            <p:nvPr/>
          </p:nvCxnSpPr>
          <p:spPr>
            <a:xfrm flipV="1">
              <a:off x="17995" y="849"/>
              <a:ext cx="1205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52DF-FB19-4087-8DA6-92C6F73B8F42}" type="slidenum">
              <a:rPr lang="en-US" altLang="zh-CN"/>
              <a:t>‹#›</a:t>
            </a:fld>
            <a:endParaRPr lang="en-US" altLang="zh-CN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540" y="321310"/>
            <a:ext cx="12188825" cy="435610"/>
            <a:chOff x="4" y="506"/>
            <a:chExt cx="19195" cy="68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rcRect t="50467" b="32251"/>
            <a:stretch>
              <a:fillRect/>
            </a:stretch>
          </p:blipFill>
          <p:spPr>
            <a:xfrm>
              <a:off x="12776" y="506"/>
              <a:ext cx="5219" cy="68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4" y="834"/>
              <a:ext cx="12772" cy="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直接连接符 10"/>
            <p:cNvCxnSpPr/>
            <p:nvPr/>
          </p:nvCxnSpPr>
          <p:spPr>
            <a:xfrm flipV="1">
              <a:off x="17995" y="849"/>
              <a:ext cx="1205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B3A3-729D-48DF-8024-E962C9482EC0}" type="slidenum">
              <a:rPr lang="en-US" altLang="zh-CN"/>
              <a:t>‹#›</a:t>
            </a:fld>
            <a:endParaRPr lang="en-US" altLang="zh-CN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540" y="321310"/>
            <a:ext cx="12188825" cy="435610"/>
            <a:chOff x="4" y="506"/>
            <a:chExt cx="19195" cy="68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rcRect t="50467" b="32251"/>
            <a:stretch>
              <a:fillRect/>
            </a:stretch>
          </p:blipFill>
          <p:spPr>
            <a:xfrm>
              <a:off x="12776" y="506"/>
              <a:ext cx="5219" cy="687"/>
            </a:xfrm>
            <a:prstGeom prst="rect">
              <a:avLst/>
            </a:prstGeom>
          </p:spPr>
        </p:pic>
        <p:cxnSp>
          <p:nvCxnSpPr>
            <p:cNvPr id="10" name="直接连接符 9"/>
            <p:cNvCxnSpPr/>
            <p:nvPr/>
          </p:nvCxnSpPr>
          <p:spPr>
            <a:xfrm>
              <a:off x="4" y="834"/>
              <a:ext cx="12772" cy="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直接连接符 10"/>
            <p:cNvCxnSpPr/>
            <p:nvPr/>
          </p:nvCxnSpPr>
          <p:spPr>
            <a:xfrm flipV="1">
              <a:off x="17995" y="849"/>
              <a:ext cx="1205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6171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19667" y="876300"/>
            <a:ext cx="10560051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0"/>
            <a:endParaRPr lang="zh-CN" altLang="zh-CN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9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 dirty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19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dirty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29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C95B84-36F8-49CE-B858-1837D5D0D4F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1030" name="Text Box 11"/>
          <p:cNvSpPr txBox="1">
            <a:spLocks noChangeArrowheads="1"/>
          </p:cNvSpPr>
          <p:nvPr userDrawn="1"/>
        </p:nvSpPr>
        <p:spPr bwMode="auto">
          <a:xfrm>
            <a:off x="431800" y="188913"/>
            <a:ext cx="566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31" name="Text Box 12"/>
          <p:cNvSpPr txBox="1">
            <a:spLocks noChangeArrowheads="1"/>
          </p:cNvSpPr>
          <p:nvPr userDrawn="1"/>
        </p:nvSpPr>
        <p:spPr bwMode="auto">
          <a:xfrm>
            <a:off x="527051" y="188913"/>
            <a:ext cx="53763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32" name="Text Box 13"/>
          <p:cNvSpPr txBox="1">
            <a:spLocks noChangeArrowheads="1"/>
          </p:cNvSpPr>
          <p:nvPr userDrawn="1"/>
        </p:nvSpPr>
        <p:spPr bwMode="auto">
          <a:xfrm>
            <a:off x="527051" y="188913"/>
            <a:ext cx="49932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 userDrawn="1"/>
        </p:nvSpPr>
        <p:spPr bwMode="auto">
          <a:xfrm>
            <a:off x="624417" y="188913"/>
            <a:ext cx="422274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34" name="Text Box 17"/>
          <p:cNvSpPr txBox="1">
            <a:spLocks noChangeArrowheads="1"/>
          </p:cNvSpPr>
          <p:nvPr userDrawn="1"/>
        </p:nvSpPr>
        <p:spPr bwMode="auto">
          <a:xfrm>
            <a:off x="527051" y="188913"/>
            <a:ext cx="480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35" name="Rectangle 14"/>
          <p:cNvSpPr>
            <a:spLocks noGrp="1" noChangeArrowheads="1"/>
          </p:cNvSpPr>
          <p:nvPr>
            <p:ph type="title" idx="39"/>
          </p:nvPr>
        </p:nvSpPr>
        <p:spPr bwMode="auto">
          <a:xfrm>
            <a:off x="527051" y="115888"/>
            <a:ext cx="80645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8E1B2C-DD7F-440E-97E4-5F7926601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386084"/>
            <a:ext cx="3799833" cy="1861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CB484C-0238-4B6E-8503-DCCCC4A77B68}"/>
              </a:ext>
            </a:extLst>
          </p:cNvPr>
          <p:cNvSpPr txBox="1"/>
          <p:nvPr/>
        </p:nvSpPr>
        <p:spPr>
          <a:xfrm>
            <a:off x="6240016" y="2492896"/>
            <a:ext cx="5256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Сервис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гарантия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50F59-CD94-4FD8-B0D3-B8D22B6296F7}"/>
              </a:ext>
            </a:extLst>
          </p:cNvPr>
          <p:cNvSpPr txBox="1"/>
          <p:nvPr/>
        </p:nvSpPr>
        <p:spPr>
          <a:xfrm>
            <a:off x="7601298" y="3818459"/>
            <a:ext cx="36072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600" dirty="0"/>
              <a:t>Андриевских Андрей</a:t>
            </a:r>
          </a:p>
          <a:p>
            <a:pPr algn="r"/>
            <a:r>
              <a:rPr lang="ru-RU" sz="2600" dirty="0"/>
              <a:t>технический директор</a:t>
            </a:r>
          </a:p>
        </p:txBody>
      </p:sp>
    </p:spTree>
    <p:extLst>
      <p:ext uri="{BB962C8B-B14F-4D97-AF65-F5344CB8AC3E}">
        <p14:creationId xmlns:p14="http://schemas.microsoft.com/office/powerpoint/2010/main" val="320275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00717E-F0CE-474F-B7C2-82107765492B}"/>
              </a:ext>
            </a:extLst>
          </p:cNvPr>
          <p:cNvSpPr/>
          <p:nvPr/>
        </p:nvSpPr>
        <p:spPr>
          <a:xfrm>
            <a:off x="7425545" y="1632282"/>
            <a:ext cx="365350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Перспективы</a:t>
            </a:r>
          </a:p>
          <a:p>
            <a:pPr algn="ctr"/>
            <a:r>
              <a:rPr lang="ru-RU" sz="4400" dirty="0"/>
              <a:t>развития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DD6AA2-10CC-4676-8199-6F728018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348880"/>
            <a:ext cx="5451830" cy="322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3BD05-3DFE-47F1-B36E-CA1257CEE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73169"/>
            <a:ext cx="2736304" cy="2052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97125C-E5A2-4606-AD5E-A898DC131BE4}"/>
              </a:ext>
            </a:extLst>
          </p:cNvPr>
          <p:cNvSpPr txBox="1"/>
          <p:nvPr/>
        </p:nvSpPr>
        <p:spPr>
          <a:xfrm>
            <a:off x="695400" y="71477"/>
            <a:ext cx="351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Перспективы на 2018 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E5145-1B84-4859-B8E2-906ECDEE1F8A}"/>
              </a:ext>
            </a:extLst>
          </p:cNvPr>
          <p:cNvSpPr txBox="1"/>
          <p:nvPr/>
        </p:nvSpPr>
        <p:spPr>
          <a:xfrm>
            <a:off x="3397389" y="1001289"/>
            <a:ext cx="425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Партнерский договор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FA071-7802-4B6C-8357-AFB57DFC3B50}"/>
              </a:ext>
            </a:extLst>
          </p:cNvPr>
          <p:cNvSpPr txBox="1"/>
          <p:nvPr/>
        </p:nvSpPr>
        <p:spPr>
          <a:xfrm>
            <a:off x="3575720" y="2249021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Гарантийное обслуживание двигателей </a:t>
            </a:r>
            <a:r>
              <a:rPr lang="en-US" sz="2400" dirty="0"/>
              <a:t>Cummins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Развитие сервисной сети </a:t>
            </a:r>
            <a:endParaRPr lang="en-US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5ECEB9-C8A9-4EC9-B604-4A8B13869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2571087"/>
            <a:ext cx="3923445" cy="36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18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CBC2E0-B8CD-41EA-BB55-F7FF124EBD7C}"/>
              </a:ext>
            </a:extLst>
          </p:cNvPr>
          <p:cNvSpPr txBox="1"/>
          <p:nvPr/>
        </p:nvSpPr>
        <p:spPr>
          <a:xfrm>
            <a:off x="695400" y="71477"/>
            <a:ext cx="351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Перспективы на 2018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0141B-9097-4186-9E35-BF11D7B33B7E}"/>
              </a:ext>
            </a:extLst>
          </p:cNvPr>
          <p:cNvSpPr txBox="1"/>
          <p:nvPr/>
        </p:nvSpPr>
        <p:spPr>
          <a:xfrm>
            <a:off x="1401695" y="764704"/>
            <a:ext cx="7574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Развитие сети авторизованных СТО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EAFB3-73B5-404E-BC77-F983CD5D6FC9}"/>
              </a:ext>
            </a:extLst>
          </p:cNvPr>
          <p:cNvSpPr txBox="1"/>
          <p:nvPr/>
        </p:nvSpPr>
        <p:spPr>
          <a:xfrm>
            <a:off x="393314" y="2157536"/>
            <a:ext cx="75748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следование стандартам фирменной идентификации </a:t>
            </a:r>
            <a:r>
              <a:rPr lang="en-US" sz="2800" dirty="0"/>
              <a:t>JAC</a:t>
            </a:r>
            <a:r>
              <a:rPr lang="ru-RU" sz="2800" dirty="0"/>
              <a:t>;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обучение технических специалистов и инженеров по гарантии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наличие склада запчастей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D58710-C41C-4F94-9F74-522D1E2BB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1772816"/>
            <a:ext cx="3411631" cy="23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6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6B66E-9A9B-4B2E-AE0D-7186193A13F8}"/>
              </a:ext>
            </a:extLst>
          </p:cNvPr>
          <p:cNvSpPr txBox="1"/>
          <p:nvPr/>
        </p:nvSpPr>
        <p:spPr>
          <a:xfrm>
            <a:off x="695400" y="71477"/>
            <a:ext cx="351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Перспективы на 2018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BA814-0D34-460E-A41D-F41E791F539C}"/>
              </a:ext>
            </a:extLst>
          </p:cNvPr>
          <p:cNvSpPr txBox="1"/>
          <p:nvPr/>
        </p:nvSpPr>
        <p:spPr>
          <a:xfrm>
            <a:off x="1388325" y="1196752"/>
            <a:ext cx="417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Бонусная программа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C68E1-E320-4507-8D73-7F183C0BF8DC}"/>
              </a:ext>
            </a:extLst>
          </p:cNvPr>
          <p:cNvSpPr txBox="1"/>
          <p:nvPr/>
        </p:nvSpPr>
        <p:spPr>
          <a:xfrm>
            <a:off x="983432" y="220486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14A43-DD83-439A-8B76-CC2B57456999}"/>
              </a:ext>
            </a:extLst>
          </p:cNvPr>
          <p:cNvSpPr txBox="1"/>
          <p:nvPr/>
        </p:nvSpPr>
        <p:spPr>
          <a:xfrm>
            <a:off x="885007" y="2204864"/>
            <a:ext cx="51845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Стоимость гарантийного нормо-часа может быть увеличена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в 1,4 раза</a:t>
            </a:r>
          </a:p>
          <a:p>
            <a:pPr algn="ctr"/>
            <a:r>
              <a:rPr lang="ru-RU" sz="2000" dirty="0"/>
              <a:t>или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1 680 руб. </a:t>
            </a:r>
          </a:p>
        </p:txBody>
      </p:sp>
      <p:pic>
        <p:nvPicPr>
          <p:cNvPr id="6" name="Picture 2" descr="https://ss1.bdstatic.com/70cFvXSh_Q1YnxGkpoWK1HF6hhy/it/u=1112363591,3251778366&amp;fm=200&amp;gp=0.jpg">
            <a:extLst>
              <a:ext uri="{FF2B5EF4-FFF2-40B4-BE49-F238E27FC236}">
                <a16:creationId xmlns:a16="http://schemas.microsoft.com/office/drawing/2014/main" id="{FE351453-55DF-45EE-B727-2E2D5583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33" y="184482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6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88B6D-2E27-4158-9B5C-806B7D4044F3}"/>
              </a:ext>
            </a:extLst>
          </p:cNvPr>
          <p:cNvSpPr txBox="1"/>
          <p:nvPr/>
        </p:nvSpPr>
        <p:spPr>
          <a:xfrm>
            <a:off x="695400" y="71477"/>
            <a:ext cx="351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Перспективы на 2018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31E41-FC47-4D3F-877E-67300AB5194A}"/>
              </a:ext>
            </a:extLst>
          </p:cNvPr>
          <p:cNvSpPr txBox="1"/>
          <p:nvPr/>
        </p:nvSpPr>
        <p:spPr>
          <a:xfrm>
            <a:off x="708106" y="548680"/>
            <a:ext cx="417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Бонусная программа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F413A2B-65E1-4389-A465-C6624C66F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988281"/>
              </p:ext>
            </p:extLst>
          </p:nvPr>
        </p:nvGraphicFramePr>
        <p:xfrm>
          <a:off x="695400" y="1169899"/>
          <a:ext cx="100811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4188042611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2169829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Сумма единовременной закупки, руб.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Доп. скидка от дилерской цены, %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234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50 000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2%</a:t>
                      </a: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88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100 000</a:t>
                      </a: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5%</a:t>
                      </a: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87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150 000</a:t>
                      </a: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6%</a:t>
                      </a: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80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250 000</a:t>
                      </a: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7%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17471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21D526F-F905-4893-82A5-9D00E67AC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03889"/>
              </p:ext>
            </p:extLst>
          </p:nvPr>
        </p:nvGraphicFramePr>
        <p:xfrm>
          <a:off x="822044" y="3789040"/>
          <a:ext cx="99544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3916">
                  <a:extLst>
                    <a:ext uri="{9D8B030D-6E8A-4147-A177-3AD203B41FA5}">
                      <a16:colId xmlns:a16="http://schemas.microsoft.com/office/drawing/2014/main" val="377309697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129707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Сумма закупок за 2018 год, руб.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Ретро-бонус, %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16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50</a:t>
                      </a:r>
                      <a:r>
                        <a:rPr lang="ru-RU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000</a:t>
                      </a: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093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1</a:t>
                      </a:r>
                      <a:r>
                        <a:rPr lang="ru-RU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00</a:t>
                      </a: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0 000</a:t>
                      </a: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12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≥ 1 5</a:t>
                      </a:r>
                      <a:r>
                        <a:rPr lang="ru-RU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0 000</a:t>
                      </a:r>
                      <a:endParaRPr lang="ru-RU" sz="20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endParaRPr lang="ru-RU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33711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B0A3119-9499-42E3-8371-2DDAD32A71B0}"/>
              </a:ext>
            </a:extLst>
          </p:cNvPr>
          <p:cNvSpPr txBox="1"/>
          <p:nvPr/>
        </p:nvSpPr>
        <p:spPr>
          <a:xfrm>
            <a:off x="1023304" y="3294866"/>
            <a:ext cx="10145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 итогам 2018 года Дилерам, показавшим высокий результат, будут начислены ретро-бонусы</a:t>
            </a:r>
            <a:r>
              <a:rPr lang="ru-RU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2676C-DD14-43CB-8E2F-896AF693C53D}"/>
              </a:ext>
            </a:extLst>
          </p:cNvPr>
          <p:cNvSpPr txBox="1"/>
          <p:nvPr/>
        </p:nvSpPr>
        <p:spPr>
          <a:xfrm>
            <a:off x="695400" y="5533201"/>
            <a:ext cx="10145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Возможность вернуть Дистрибьютору невостребованные рынком ЗЧ!</a:t>
            </a:r>
          </a:p>
        </p:txBody>
      </p:sp>
    </p:spTree>
    <p:extLst>
      <p:ext uri="{BB962C8B-B14F-4D97-AF65-F5344CB8AC3E}">
        <p14:creationId xmlns:p14="http://schemas.microsoft.com/office/powerpoint/2010/main" val="54725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008858-88E3-4AE9-A3DB-7B2310CF8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824" y="1370262"/>
            <a:ext cx="4437548" cy="3786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042ABC-A407-47A3-8A01-6E6ADBD8A95A}"/>
              </a:ext>
            </a:extLst>
          </p:cNvPr>
          <p:cNvSpPr txBox="1"/>
          <p:nvPr/>
        </p:nvSpPr>
        <p:spPr>
          <a:xfrm>
            <a:off x="790065" y="2136338"/>
            <a:ext cx="54809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/>
              <a:t>Гарантийная и</a:t>
            </a:r>
          </a:p>
          <a:p>
            <a:pPr algn="ctr"/>
            <a:r>
              <a:rPr lang="ru-RU" sz="4400" dirty="0"/>
              <a:t>сервисная политика</a:t>
            </a:r>
          </a:p>
          <a:p>
            <a:pPr algn="ctr"/>
            <a:r>
              <a:rPr lang="ru-RU" sz="4400" dirty="0"/>
              <a:t>на 2018 г.</a:t>
            </a:r>
          </a:p>
        </p:txBody>
      </p:sp>
    </p:spTree>
    <p:extLst>
      <p:ext uri="{BB962C8B-B14F-4D97-AF65-F5344CB8AC3E}">
        <p14:creationId xmlns:p14="http://schemas.microsoft.com/office/powerpoint/2010/main" val="258763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B8E4F-06B6-40E6-AE1B-C5D39EE3F0BD}"/>
              </a:ext>
            </a:extLst>
          </p:cNvPr>
          <p:cNvSpPr txBox="1"/>
          <p:nvPr/>
        </p:nvSpPr>
        <p:spPr>
          <a:xfrm>
            <a:off x="695400" y="71477"/>
            <a:ext cx="348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Гарантийная политика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E6569-F500-4353-9752-E1EB94B795B9}"/>
              </a:ext>
            </a:extLst>
          </p:cNvPr>
          <p:cNvSpPr txBox="1"/>
          <p:nvPr/>
        </p:nvSpPr>
        <p:spPr>
          <a:xfrm>
            <a:off x="983432" y="242088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36 месяцев или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200 000 км.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655175-51C3-4FF3-8D31-B41DC73E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90" y="1412776"/>
            <a:ext cx="6159224" cy="4797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FF1699-E53A-4B47-95DC-842C98FB61BB}"/>
              </a:ext>
            </a:extLst>
          </p:cNvPr>
          <p:cNvSpPr txBox="1"/>
          <p:nvPr/>
        </p:nvSpPr>
        <p:spPr>
          <a:xfrm>
            <a:off x="461824" y="1186812"/>
            <a:ext cx="506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Гарантийный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407229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2360AC-EE16-421C-BCEC-1A5F917194CB}"/>
              </a:ext>
            </a:extLst>
          </p:cNvPr>
          <p:cNvSpPr txBox="1"/>
          <p:nvPr/>
        </p:nvSpPr>
        <p:spPr>
          <a:xfrm>
            <a:off x="2695352" y="869895"/>
            <a:ext cx="657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Ограничения области гарантии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BB0640-8851-4671-84CA-D507CEF3209C}"/>
              </a:ext>
            </a:extLst>
          </p:cNvPr>
          <p:cNvSpPr/>
          <p:nvPr/>
        </p:nvSpPr>
        <p:spPr>
          <a:xfrm>
            <a:off x="5764333" y="1725057"/>
            <a:ext cx="406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00" dirty="0">
                <a:solidFill>
                  <a:srgbClr val="000000"/>
                </a:solidFill>
                <a:ea typeface="SimSun" panose="02010600030101010101" pitchFamily="2" charset="-122"/>
              </a:rPr>
              <a:t>30 000 </a:t>
            </a:r>
            <a:r>
              <a:rPr lang="en-US" sz="2400" b="1" kern="100" dirty="0" err="1">
                <a:solidFill>
                  <a:srgbClr val="000000"/>
                </a:solidFill>
                <a:ea typeface="SimSun" panose="02010600030101010101" pitchFamily="2" charset="-122"/>
              </a:rPr>
              <a:t>км</a:t>
            </a:r>
            <a:r>
              <a:rPr lang="en-US" sz="2400" b="1" kern="1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a typeface="SimSun" panose="02010600030101010101" pitchFamily="2" charset="-122"/>
              </a:rPr>
              <a:t>или</a:t>
            </a:r>
            <a:r>
              <a:rPr lang="en-US" sz="2400" b="1" kern="100" dirty="0">
                <a:solidFill>
                  <a:srgbClr val="000000"/>
                </a:solidFill>
                <a:ea typeface="SimSun" panose="02010600030101010101" pitchFamily="2" charset="-122"/>
              </a:rPr>
              <a:t> 12 </a:t>
            </a:r>
            <a:r>
              <a:rPr lang="en-US" sz="2400" b="1" kern="100" dirty="0" err="1">
                <a:solidFill>
                  <a:srgbClr val="000000"/>
                </a:solidFill>
                <a:ea typeface="SimSun" panose="02010600030101010101" pitchFamily="2" charset="-122"/>
              </a:rPr>
              <a:t>месяцев</a:t>
            </a:r>
            <a:endParaRPr lang="ru-RU" sz="2400" b="1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8349A1F-6221-4077-9A91-3D1A74150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89195"/>
              </p:ext>
            </p:extLst>
          </p:nvPr>
        </p:nvGraphicFramePr>
        <p:xfrm>
          <a:off x="3922617" y="2420888"/>
          <a:ext cx="757398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992">
                  <a:extLst>
                    <a:ext uri="{9D8B030D-6E8A-4147-A177-3AD203B41FA5}">
                      <a16:colId xmlns:a16="http://schemas.microsoft.com/office/drawing/2014/main" val="2381318242"/>
                    </a:ext>
                  </a:extLst>
                </a:gridCol>
                <a:gridCol w="3786992">
                  <a:extLst>
                    <a:ext uri="{9D8B030D-6E8A-4147-A177-3AD203B41FA5}">
                      <a16:colId xmlns:a16="http://schemas.microsoft.com/office/drawing/2014/main" val="3810308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шасси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Компоненты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36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АКБ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АКБ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3999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кондиционирования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Кондиционер в сборе и его системы: емкость для хладагента, панель управления, патрубки, электрические провода и пр.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47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Сцепление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Корзина сцепления</a:t>
                      </a:r>
                      <a:r>
                        <a:rPr lang="ru-RU" sz="1800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99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Подвеска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Амортизаторы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562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Карданная передача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Карданный вал, крестовина, подвесной подшипник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125566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648567-EC75-40AD-848E-1CDDF54DF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106155"/>
            <a:ext cx="3456384" cy="3535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546AC-8E37-4312-91E2-92AF873E9A7A}"/>
              </a:ext>
            </a:extLst>
          </p:cNvPr>
          <p:cNvSpPr txBox="1"/>
          <p:nvPr/>
        </p:nvSpPr>
        <p:spPr>
          <a:xfrm>
            <a:off x="695400" y="71477"/>
            <a:ext cx="348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Гарантийная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26394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2360AC-EE16-421C-BCEC-1A5F917194CB}"/>
              </a:ext>
            </a:extLst>
          </p:cNvPr>
          <p:cNvSpPr txBox="1"/>
          <p:nvPr/>
        </p:nvSpPr>
        <p:spPr>
          <a:xfrm>
            <a:off x="2942774" y="875914"/>
            <a:ext cx="657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Ограничения области гарантии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BB0640-8851-4671-84CA-D507CEF3209C}"/>
              </a:ext>
            </a:extLst>
          </p:cNvPr>
          <p:cNvSpPr/>
          <p:nvPr/>
        </p:nvSpPr>
        <p:spPr>
          <a:xfrm>
            <a:off x="1673246" y="2060848"/>
            <a:ext cx="3533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00" dirty="0">
                <a:solidFill>
                  <a:srgbClr val="000000"/>
                </a:solidFill>
                <a:ea typeface="SimSun" panose="02010600030101010101" pitchFamily="2" charset="-122"/>
              </a:rPr>
              <a:t>8</a:t>
            </a:r>
            <a:r>
              <a:rPr lang="en-US" sz="2400" b="1" kern="100" dirty="0">
                <a:solidFill>
                  <a:srgbClr val="000000"/>
                </a:solidFill>
                <a:ea typeface="SimSun" panose="02010600030101010101" pitchFamily="2" charset="-122"/>
              </a:rPr>
              <a:t> 000 </a:t>
            </a:r>
            <a:r>
              <a:rPr lang="en-US" sz="2400" b="1" kern="100" dirty="0" err="1">
                <a:solidFill>
                  <a:srgbClr val="000000"/>
                </a:solidFill>
                <a:ea typeface="SimSun" panose="02010600030101010101" pitchFamily="2" charset="-122"/>
              </a:rPr>
              <a:t>км</a:t>
            </a:r>
            <a:r>
              <a:rPr lang="en-US" sz="2400" b="1" kern="1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a typeface="SimSun" panose="02010600030101010101" pitchFamily="2" charset="-122"/>
              </a:rPr>
              <a:t>или</a:t>
            </a:r>
            <a:r>
              <a:rPr lang="en-US" sz="2400" b="1" kern="1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ru-RU" sz="2400" b="1" kern="100" dirty="0">
                <a:solidFill>
                  <a:srgbClr val="000000"/>
                </a:solidFill>
                <a:ea typeface="SimSun" panose="02010600030101010101" pitchFamily="2" charset="-122"/>
              </a:rPr>
              <a:t>3</a:t>
            </a:r>
            <a:r>
              <a:rPr lang="en-US" sz="2400" b="1" kern="1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ea typeface="SimSun" panose="02010600030101010101" pitchFamily="2" charset="-122"/>
              </a:rPr>
              <a:t>месяц</a:t>
            </a:r>
            <a:r>
              <a:rPr lang="ru-RU" sz="2400" b="1" kern="100" dirty="0">
                <a:solidFill>
                  <a:srgbClr val="000000"/>
                </a:solidFill>
                <a:ea typeface="SimSun" panose="02010600030101010101" pitchFamily="2" charset="-122"/>
              </a:rPr>
              <a:t>а</a:t>
            </a:r>
            <a:endParaRPr lang="ru-RU" sz="2400" b="1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8349A1F-6221-4077-9A91-3D1A74150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88416"/>
              </p:ext>
            </p:extLst>
          </p:nvPr>
        </p:nvGraphicFramePr>
        <p:xfrm>
          <a:off x="254707" y="2780928"/>
          <a:ext cx="6224544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272">
                  <a:extLst>
                    <a:ext uri="{9D8B030D-6E8A-4147-A177-3AD203B41FA5}">
                      <a16:colId xmlns:a16="http://schemas.microsoft.com/office/drawing/2014/main" val="2381318242"/>
                    </a:ext>
                  </a:extLst>
                </a:gridCol>
                <a:gridCol w="3112272">
                  <a:extLst>
                    <a:ext uri="{9D8B030D-6E8A-4147-A177-3AD203B41FA5}">
                      <a16:colId xmlns:a16="http://schemas.microsoft.com/office/drawing/2014/main" val="3810308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шасси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Компоненты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36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Двигатель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Ремни: вентилятора, кондиционера, генератора.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3999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Сцепление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Ведущий диск сцепления.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478209"/>
                  </a:ext>
                </a:extLst>
              </a:tr>
              <a:tr h="503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Реле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800" kern="10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датчики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Ближнего и дальнего света фар, звукового сигнала, габаритных огней, реле стеклоочистителя.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99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Прочее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Покрышки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56284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A9C21E-7BB7-41DE-A771-771CDF49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112" y="1954773"/>
            <a:ext cx="4878823" cy="3202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F5BFC-2EAB-4089-89AF-B199DD55CCCE}"/>
              </a:ext>
            </a:extLst>
          </p:cNvPr>
          <p:cNvSpPr txBox="1"/>
          <p:nvPr/>
        </p:nvSpPr>
        <p:spPr>
          <a:xfrm>
            <a:off x="695400" y="71477"/>
            <a:ext cx="3403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Гарантийная политика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4232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953F97-0968-49ED-BC4D-B4080BC1F8CD}"/>
              </a:ext>
            </a:extLst>
          </p:cNvPr>
          <p:cNvSpPr txBox="1"/>
          <p:nvPr/>
        </p:nvSpPr>
        <p:spPr>
          <a:xfrm>
            <a:off x="2206441" y="1181676"/>
            <a:ext cx="7516225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Дифференцированный подход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Расширенные опции сервисной поддержки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70A2BAE-2F97-4632-B0A9-5B8C90026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59822"/>
              </p:ext>
            </p:extLst>
          </p:nvPr>
        </p:nvGraphicFramePr>
        <p:xfrm>
          <a:off x="5490544" y="3136692"/>
          <a:ext cx="590465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03038741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7818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Кол-во автомобилей в эксплуатации, ед.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58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Группа </a:t>
                      </a:r>
                      <a:r>
                        <a:rPr lang="en-US" sz="2400" dirty="0"/>
                        <a:t>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не менее </a:t>
                      </a:r>
                      <a:r>
                        <a:rPr lang="en-US" sz="2400" dirty="0"/>
                        <a:t>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52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Группа </a:t>
                      </a:r>
                      <a:r>
                        <a:rPr lang="en-US" sz="2400" dirty="0"/>
                        <a:t>C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не менее </a:t>
                      </a:r>
                      <a:r>
                        <a:rPr lang="en-US" sz="2400" dirty="0"/>
                        <a:t>8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68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Группа </a:t>
                      </a:r>
                      <a:r>
                        <a:rPr lang="en-US" sz="2400" dirty="0"/>
                        <a:t>B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не менее </a:t>
                      </a:r>
                      <a:r>
                        <a:rPr lang="en-US" sz="2400" dirty="0"/>
                        <a:t>10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3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Группа </a:t>
                      </a:r>
                      <a:r>
                        <a:rPr lang="en-US" sz="2400" dirty="0"/>
                        <a:t>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более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33551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1240EC7-B482-4440-876F-87379CFD984C}"/>
              </a:ext>
            </a:extLst>
          </p:cNvPr>
          <p:cNvSpPr txBox="1"/>
          <p:nvPr/>
        </p:nvSpPr>
        <p:spPr>
          <a:xfrm>
            <a:off x="695400" y="71477"/>
            <a:ext cx="740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Сервисная политика для корпоративных клиентов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3FA52-E289-42B5-BE0A-397DFB7EA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1" y="2566672"/>
            <a:ext cx="3620520" cy="35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3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ED7D23-46B2-4B96-9806-CB4D2F6EB8F0}"/>
              </a:ext>
            </a:extLst>
          </p:cNvPr>
          <p:cNvSpPr txBox="1"/>
          <p:nvPr/>
        </p:nvSpPr>
        <p:spPr>
          <a:xfrm>
            <a:off x="695400" y="116632"/>
            <a:ext cx="400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Сеть авторизованных СТО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1D0EDBB-D68D-4ECF-93F1-8BF17CBCF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396092"/>
              </p:ext>
            </p:extLst>
          </p:nvPr>
        </p:nvGraphicFramePr>
        <p:xfrm>
          <a:off x="623392" y="1196752"/>
          <a:ext cx="6984776" cy="486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6BEEB1-649A-4B0B-8067-287FF0D96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52" y="2636912"/>
            <a:ext cx="1959610" cy="25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64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E85A7D-47D5-4948-965A-A8F6C4FD3CDD}"/>
              </a:ext>
            </a:extLst>
          </p:cNvPr>
          <p:cNvSpPr txBox="1"/>
          <p:nvPr/>
        </p:nvSpPr>
        <p:spPr>
          <a:xfrm>
            <a:off x="695400" y="71477"/>
            <a:ext cx="740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Сервисная политика для корпоративных клиентов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DCD04BC-1FFC-40E7-80E2-FF7D839CE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78468"/>
              </p:ext>
            </p:extLst>
          </p:nvPr>
        </p:nvGraphicFramePr>
        <p:xfrm>
          <a:off x="983432" y="1230422"/>
          <a:ext cx="1044116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030387411"/>
                    </a:ext>
                  </a:extLst>
                </a:gridCol>
                <a:gridCol w="8928992">
                  <a:extLst>
                    <a:ext uri="{9D8B030D-6E8A-4147-A177-3AD203B41FA5}">
                      <a16:colId xmlns:a16="http://schemas.microsoft.com/office/drawing/2014/main" val="2007818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Условия контракта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58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Группа </a:t>
                      </a:r>
                      <a:r>
                        <a:rPr lang="en-US" sz="2000" dirty="0"/>
                        <a:t>D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Скидка на 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52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Группа </a:t>
                      </a:r>
                      <a:r>
                        <a:rPr lang="en-US" sz="2000" dirty="0"/>
                        <a:t>C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Скидка на ТО + Эвакуатор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68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Группа </a:t>
                      </a:r>
                      <a:r>
                        <a:rPr lang="en-US" sz="2000" dirty="0"/>
                        <a:t>B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Скидка на ТО + Эвакуатор + комиссионный склад ЗЧ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3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Группа </a:t>
                      </a:r>
                      <a:r>
                        <a:rPr lang="en-US" sz="2000" dirty="0"/>
                        <a:t>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/>
                        <a:t>Скидка на ТО + Эвакуатор + комиссионный склад ЗЧ + расширенная гарантия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33551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904FDF-4839-4975-8C97-882FA396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3645024"/>
            <a:ext cx="3883057" cy="28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3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C690F-9D93-4F09-AB71-49ECD4774CF3}"/>
              </a:ext>
            </a:extLst>
          </p:cNvPr>
          <p:cNvSpPr txBox="1"/>
          <p:nvPr/>
        </p:nvSpPr>
        <p:spPr>
          <a:xfrm>
            <a:off x="695400" y="71477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Поддержка клиентов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9518AD-6E0C-4C5F-8748-37E941D0B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896740"/>
            <a:ext cx="3690353" cy="3435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6F0ED-B696-4113-BD5F-0DF0893E3983}"/>
              </a:ext>
            </a:extLst>
          </p:cNvPr>
          <p:cNvSpPr txBox="1"/>
          <p:nvPr/>
        </p:nvSpPr>
        <p:spPr>
          <a:xfrm>
            <a:off x="5497814" y="1902495"/>
            <a:ext cx="5966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Розничный магазин</a:t>
            </a:r>
          </a:p>
          <a:p>
            <a:pPr algn="ctr"/>
            <a:r>
              <a:rPr lang="ru-RU" sz="3200" dirty="0"/>
              <a:t>по продаже запасных частей</a:t>
            </a:r>
            <a:r>
              <a:rPr lang="en-US" sz="3200" dirty="0"/>
              <a:t> </a:t>
            </a:r>
            <a:r>
              <a:rPr lang="ru-RU" sz="3200" dirty="0"/>
              <a:t>для автомобилей </a:t>
            </a:r>
            <a:r>
              <a:rPr lang="en-US" sz="3200" dirty="0"/>
              <a:t>JAC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24386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F20755-AE64-4A91-A025-C2B6A893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700809"/>
            <a:ext cx="2656355" cy="2952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9AF301-3E9D-43D9-8A1C-93354D68B964}"/>
              </a:ext>
            </a:extLst>
          </p:cNvPr>
          <p:cNvSpPr txBox="1"/>
          <p:nvPr/>
        </p:nvSpPr>
        <p:spPr>
          <a:xfrm>
            <a:off x="5662056" y="3429000"/>
            <a:ext cx="4288353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dirty="0"/>
              <a:t>Андриевских Андрей</a:t>
            </a:r>
          </a:p>
          <a:p>
            <a:pPr algn="ctr">
              <a:spcBef>
                <a:spcPts val="600"/>
              </a:spcBef>
            </a:pPr>
            <a:r>
              <a:rPr lang="ru-RU" sz="2800" dirty="0"/>
              <a:t>технический директор</a:t>
            </a:r>
          </a:p>
          <a:p>
            <a:pPr algn="ctr"/>
            <a:r>
              <a:rPr lang="ru-RU" sz="2800" dirty="0"/>
              <a:t>+7 905 546 88 66</a:t>
            </a:r>
          </a:p>
          <a:p>
            <a:pPr algn="ctr"/>
            <a:r>
              <a:rPr lang="en-US" sz="2800" dirty="0"/>
              <a:t>jacservicerus@gmail.com</a:t>
            </a:r>
            <a:endParaRPr lang="ru-R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93A13-EC34-4282-A701-367F1B436F11}"/>
              </a:ext>
            </a:extLst>
          </p:cNvPr>
          <p:cNvSpPr txBox="1"/>
          <p:nvPr/>
        </p:nvSpPr>
        <p:spPr>
          <a:xfrm>
            <a:off x="5375920" y="1700809"/>
            <a:ext cx="432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8310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6DEFBB-70A1-4519-BFF9-4D0A34D7C20A}"/>
              </a:ext>
            </a:extLst>
          </p:cNvPr>
          <p:cNvSpPr txBox="1"/>
          <p:nvPr/>
        </p:nvSpPr>
        <p:spPr>
          <a:xfrm>
            <a:off x="695400" y="116632"/>
            <a:ext cx="415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Гарантийное обслуживание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Диаграмма 2">
                <a:extLst>
                  <a:ext uri="{FF2B5EF4-FFF2-40B4-BE49-F238E27FC236}">
                    <a16:creationId xmlns:a16="http://schemas.microsoft.com/office/drawing/2014/main" id="{E3430BEC-2FB0-4DBC-89C1-8E9B0CEE76A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64441705"/>
                  </p:ext>
                </p:extLst>
              </p:nvPr>
            </p:nvGraphicFramePr>
            <p:xfrm>
              <a:off x="479376" y="908720"/>
              <a:ext cx="6624736" cy="525658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Диаграмма 2">
                <a:extLst>
                  <a:ext uri="{FF2B5EF4-FFF2-40B4-BE49-F238E27FC236}">
                    <a16:creationId xmlns:a16="http://schemas.microsoft.com/office/drawing/2014/main" id="{E3430BEC-2FB0-4DBC-89C1-8E9B0CEE76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376" y="908720"/>
                <a:ext cx="6624736" cy="525658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B9A108-BC73-49E1-BE3E-05ACD95924C3}"/>
              </a:ext>
            </a:extLst>
          </p:cNvPr>
          <p:cNvSpPr txBox="1"/>
          <p:nvPr/>
        </p:nvSpPr>
        <p:spPr>
          <a:xfrm>
            <a:off x="7824192" y="2097918"/>
            <a:ext cx="36724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Компенсировано</a:t>
            </a:r>
          </a:p>
          <a:p>
            <a:pPr algn="ctr"/>
            <a:endParaRPr lang="ru-RU" dirty="0"/>
          </a:p>
          <a:p>
            <a:pPr algn="ctr"/>
            <a:r>
              <a:rPr lang="ru-RU" sz="3600" b="1" dirty="0"/>
              <a:t>2 400 000 руб.</a:t>
            </a:r>
          </a:p>
        </p:txBody>
      </p:sp>
    </p:spTree>
    <p:extLst>
      <p:ext uri="{BB962C8B-B14F-4D97-AF65-F5344CB8AC3E}">
        <p14:creationId xmlns:p14="http://schemas.microsoft.com/office/powerpoint/2010/main" val="217222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EB15C0D-E6A2-4CE8-93D9-C42450AC7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198713"/>
              </p:ext>
            </p:extLst>
          </p:nvPr>
        </p:nvGraphicFramePr>
        <p:xfrm>
          <a:off x="479376" y="1123526"/>
          <a:ext cx="7272808" cy="468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8E70CE3-EAC0-4D26-8E98-CD0612CCCC5F}"/>
              </a:ext>
            </a:extLst>
          </p:cNvPr>
          <p:cNvSpPr txBox="1"/>
          <p:nvPr/>
        </p:nvSpPr>
        <p:spPr>
          <a:xfrm>
            <a:off x="695400" y="116632"/>
            <a:ext cx="395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Продажа запасных частей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3634E-E4E5-4C34-87CD-BD828B673729}"/>
              </a:ext>
            </a:extLst>
          </p:cNvPr>
          <p:cNvSpPr txBox="1"/>
          <p:nvPr/>
        </p:nvSpPr>
        <p:spPr>
          <a:xfrm>
            <a:off x="8445300" y="1844824"/>
            <a:ext cx="29588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реализовано  на сумму</a:t>
            </a:r>
          </a:p>
          <a:p>
            <a:pPr algn="ctr"/>
            <a:r>
              <a:rPr lang="ru-RU" sz="3200" b="1" dirty="0"/>
              <a:t>6 500 000 руб.</a:t>
            </a:r>
          </a:p>
        </p:txBody>
      </p:sp>
    </p:spTree>
    <p:extLst>
      <p:ext uri="{BB962C8B-B14F-4D97-AF65-F5344CB8AC3E}">
        <p14:creationId xmlns:p14="http://schemas.microsoft.com/office/powerpoint/2010/main" val="251743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18C839-BAC2-4BC1-9B95-303FEB0CF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2" r="2" b="2"/>
          <a:stretch/>
        </p:blipFill>
        <p:spPr>
          <a:xfrm>
            <a:off x="6744072" y="1341260"/>
            <a:ext cx="4489112" cy="4175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BD05FA-F9AD-43A1-95A1-F1B2307EB56E}"/>
              </a:ext>
            </a:extLst>
          </p:cNvPr>
          <p:cNvSpPr txBox="1"/>
          <p:nvPr/>
        </p:nvSpPr>
        <p:spPr>
          <a:xfrm>
            <a:off x="804671" y="2600325"/>
            <a:ext cx="4948429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5400" dirty="0" err="1">
                <a:latin typeface="+mj-lt"/>
                <a:ea typeface="+mj-ea"/>
                <a:cs typeface="+mj-cs"/>
              </a:rPr>
              <a:t>Проблемы</a:t>
            </a:r>
            <a:r>
              <a:rPr lang="en-US" sz="5400" dirty="0"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latin typeface="+mj-lt"/>
                <a:ea typeface="+mj-ea"/>
                <a:cs typeface="+mj-cs"/>
              </a:rPr>
              <a:t>качества</a:t>
            </a:r>
            <a:r>
              <a:rPr lang="en-US" sz="5400" dirty="0">
                <a:latin typeface="+mj-lt"/>
                <a:ea typeface="+mj-ea"/>
                <a:cs typeface="+mj-cs"/>
              </a:rPr>
              <a:t> и </a:t>
            </a:r>
            <a:r>
              <a:rPr lang="en-US" sz="5400" dirty="0" err="1">
                <a:latin typeface="+mj-lt"/>
                <a:ea typeface="+mj-ea"/>
                <a:cs typeface="+mj-cs"/>
              </a:rPr>
              <a:t>их</a:t>
            </a:r>
            <a:r>
              <a:rPr lang="en-US" sz="5400" dirty="0"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latin typeface="+mj-lt"/>
                <a:ea typeface="+mj-ea"/>
                <a:cs typeface="+mj-cs"/>
              </a:rPr>
              <a:t>решение</a:t>
            </a:r>
            <a:endParaRPr lang="en-US" sz="5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623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BDD3D-E959-41E7-8923-7E798F515EA7}"/>
              </a:ext>
            </a:extLst>
          </p:cNvPr>
          <p:cNvSpPr txBox="1"/>
          <p:nvPr/>
        </p:nvSpPr>
        <p:spPr>
          <a:xfrm>
            <a:off x="695400" y="7147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Проблемы качества и их решение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5281934-D13B-4619-AF10-094D7717C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756011"/>
              </p:ext>
            </p:extLst>
          </p:nvPr>
        </p:nvGraphicFramePr>
        <p:xfrm>
          <a:off x="839416" y="2276871"/>
          <a:ext cx="5675805" cy="3394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014">
                  <a:extLst>
                    <a:ext uri="{9D8B030D-6E8A-4147-A177-3AD203B41FA5}">
                      <a16:colId xmlns:a16="http://schemas.microsoft.com/office/drawing/2014/main" val="3911175517"/>
                    </a:ext>
                  </a:extLst>
                </a:gridCol>
                <a:gridCol w="2865791">
                  <a:extLst>
                    <a:ext uri="{9D8B030D-6E8A-4147-A177-3AD203B41FA5}">
                      <a16:colId xmlns:a16="http://schemas.microsoft.com/office/drawing/2014/main" val="1516318692"/>
                    </a:ext>
                  </a:extLst>
                </a:gridCol>
              </a:tblGrid>
              <a:tr h="4720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793921"/>
                  </a:ext>
                </a:extLst>
              </a:tr>
              <a:tr h="4720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Двигатель </a:t>
                      </a:r>
                      <a:r>
                        <a:rPr lang="en-US" sz="2400" dirty="0"/>
                        <a:t>JAC HFC4DA1-2C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41925"/>
                  </a:ext>
                </a:extLst>
              </a:tr>
              <a:tr h="814789">
                <a:tc>
                  <a:txBody>
                    <a:bodyPr/>
                    <a:lstStyle/>
                    <a:p>
                      <a:r>
                        <a:rPr lang="ru-RU" sz="2000" dirty="0"/>
                        <a:t>Фильтр картерных газов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Исключение из цепи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572274"/>
                  </a:ext>
                </a:extLst>
              </a:tr>
              <a:tr h="4720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КПП </a:t>
                      </a:r>
                      <a:r>
                        <a:rPr lang="en-US" sz="2400" dirty="0"/>
                        <a:t>LC5T28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36849"/>
                  </a:ext>
                </a:extLst>
              </a:tr>
              <a:tr h="1163985">
                <a:tc>
                  <a:txBody>
                    <a:bodyPr/>
                    <a:lstStyle/>
                    <a:p>
                      <a:r>
                        <a:rPr lang="ru-RU" sz="2000" dirty="0"/>
                        <a:t>Повышенный износ подшипников первичного вала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Своевременная замена подшипников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28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B55586-AB9A-40C9-9AE2-5F68CF948409}"/>
              </a:ext>
            </a:extLst>
          </p:cNvPr>
          <p:cNvSpPr txBox="1"/>
          <p:nvPr/>
        </p:nvSpPr>
        <p:spPr>
          <a:xfrm>
            <a:off x="1401695" y="1198306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Шасси </a:t>
            </a:r>
            <a:r>
              <a:rPr lang="en-US" sz="3200" dirty="0"/>
              <a:t>JAC N56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EA3FB-F8FA-4CE7-9F91-1F3CAA414852}"/>
              </a:ext>
            </a:extLst>
          </p:cNvPr>
          <p:cNvSpPr txBox="1"/>
          <p:nvPr/>
        </p:nvSpPr>
        <p:spPr>
          <a:xfrm>
            <a:off x="8227433" y="2276871"/>
            <a:ext cx="2708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Реализовано </a:t>
            </a:r>
          </a:p>
          <a:p>
            <a:pPr algn="ctr"/>
            <a:r>
              <a:rPr lang="ru-RU" sz="3600" dirty="0"/>
              <a:t>82 единицы</a:t>
            </a:r>
          </a:p>
        </p:txBody>
      </p:sp>
    </p:spTree>
    <p:extLst>
      <p:ext uri="{BB962C8B-B14F-4D97-AF65-F5344CB8AC3E}">
        <p14:creationId xmlns:p14="http://schemas.microsoft.com/office/powerpoint/2010/main" val="218471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836B854-E6E4-41A5-A1B4-C9DBDC8ED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70312"/>
              </p:ext>
            </p:extLst>
          </p:nvPr>
        </p:nvGraphicFramePr>
        <p:xfrm>
          <a:off x="695400" y="1471658"/>
          <a:ext cx="11292227" cy="401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387">
                  <a:extLst>
                    <a:ext uri="{9D8B030D-6E8A-4147-A177-3AD203B41FA5}">
                      <a16:colId xmlns:a16="http://schemas.microsoft.com/office/drawing/2014/main" val="3911175517"/>
                    </a:ext>
                  </a:extLst>
                </a:gridCol>
                <a:gridCol w="7560840">
                  <a:extLst>
                    <a:ext uri="{9D8B030D-6E8A-4147-A177-3AD203B41FA5}">
                      <a16:colId xmlns:a16="http://schemas.microsoft.com/office/drawing/2014/main" val="3513413948"/>
                    </a:ext>
                  </a:extLst>
                </a:gridCol>
              </a:tblGrid>
              <a:tr h="4720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793921"/>
                  </a:ext>
                </a:extLst>
              </a:tr>
              <a:tr h="4720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Блок </a:t>
                      </a:r>
                      <a:r>
                        <a:rPr lang="en-US" sz="2400" dirty="0"/>
                        <a:t>ECU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41925"/>
                  </a:ext>
                </a:extLst>
              </a:tr>
              <a:tr h="814789">
                <a:tc>
                  <a:txBody>
                    <a:bodyPr/>
                    <a:lstStyle/>
                    <a:p>
                      <a:r>
                        <a:rPr lang="ru-RU" sz="2000" dirty="0"/>
                        <a:t>электрический жгут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Для </a:t>
                      </a:r>
                      <a:r>
                        <a:rPr lang="en-US" sz="2000" b="1" dirty="0"/>
                        <a:t>E-IV</a:t>
                      </a:r>
                      <a:r>
                        <a:rPr lang="en-US" sz="2000" dirty="0"/>
                        <a:t> - </a:t>
                      </a:r>
                      <a:r>
                        <a:rPr lang="ru-RU" sz="2000" dirty="0"/>
                        <a:t>модификация корпуса блока </a:t>
                      </a:r>
                      <a:r>
                        <a:rPr lang="en-US" sz="2000" dirty="0"/>
                        <a:t>ECU</a:t>
                      </a:r>
                      <a:r>
                        <a:rPr lang="ru-RU" sz="2000" dirty="0"/>
                        <a:t> и жгута</a:t>
                      </a:r>
                      <a:endParaRPr lang="en-US" sz="2000" dirty="0"/>
                    </a:p>
                    <a:p>
                      <a:r>
                        <a:rPr lang="ru-RU" sz="2000" b="1" dirty="0"/>
                        <a:t>Для </a:t>
                      </a:r>
                      <a:r>
                        <a:rPr lang="en-US" sz="2000" b="1" dirty="0"/>
                        <a:t>E-V</a:t>
                      </a:r>
                      <a:r>
                        <a:rPr lang="ru-RU" sz="2000" b="1" dirty="0"/>
                        <a:t> </a:t>
                      </a:r>
                      <a:r>
                        <a:rPr lang="ru-RU" sz="2000" dirty="0"/>
                        <a:t>– изменение конструкции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572274"/>
                  </a:ext>
                </a:extLst>
              </a:tr>
              <a:tr h="4720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КПП </a:t>
                      </a:r>
                      <a:r>
                        <a:rPr lang="en-US" sz="2400" dirty="0"/>
                        <a:t>LC6T5</a:t>
                      </a:r>
                      <a:r>
                        <a:rPr lang="ru-RU" sz="2400" dirty="0"/>
                        <a:t>40</a:t>
                      </a:r>
                      <a:r>
                        <a:rPr lang="en-US" sz="2400" dirty="0"/>
                        <a:t>B (A2Q02)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36849"/>
                  </a:ext>
                </a:extLst>
              </a:tr>
              <a:tr h="746332">
                <a:tc>
                  <a:txBody>
                    <a:bodyPr/>
                    <a:lstStyle/>
                    <a:p>
                      <a:r>
                        <a:rPr lang="ru-RU" sz="2000" dirty="0"/>
                        <a:t>включение передач затруднено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модификация КПП</a:t>
                      </a:r>
                      <a:r>
                        <a:rPr lang="en-US" sz="2000" dirty="0"/>
                        <a:t> LC6T55(A2Q49)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2838"/>
                  </a:ext>
                </a:extLst>
              </a:tr>
              <a:tr h="5171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Карданная передача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348761"/>
                  </a:ext>
                </a:extLst>
              </a:tr>
              <a:tr h="517182">
                <a:tc>
                  <a:txBody>
                    <a:bodyPr/>
                    <a:lstStyle/>
                    <a:p>
                      <a:r>
                        <a:rPr lang="ru-RU" sz="2000" dirty="0"/>
                        <a:t>повышенный износ крестовин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модификация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432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9568FF-BFBA-431A-BFF4-F98868926BA4}"/>
              </a:ext>
            </a:extLst>
          </p:cNvPr>
          <p:cNvSpPr txBox="1"/>
          <p:nvPr/>
        </p:nvSpPr>
        <p:spPr>
          <a:xfrm>
            <a:off x="1401695" y="764704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Шасси </a:t>
            </a:r>
            <a:r>
              <a:rPr lang="en-US" sz="3200" dirty="0"/>
              <a:t>JAC N75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D7D93-55AE-4F45-A0BF-494C9FAD5574}"/>
              </a:ext>
            </a:extLst>
          </p:cNvPr>
          <p:cNvSpPr txBox="1"/>
          <p:nvPr/>
        </p:nvSpPr>
        <p:spPr>
          <a:xfrm>
            <a:off x="695400" y="71477"/>
            <a:ext cx="515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Проблемы качества и их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74608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9568FF-BFBA-431A-BFF4-F98868926BA4}"/>
              </a:ext>
            </a:extLst>
          </p:cNvPr>
          <p:cNvSpPr txBox="1"/>
          <p:nvPr/>
        </p:nvSpPr>
        <p:spPr>
          <a:xfrm>
            <a:off x="1401695" y="764704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Шасси </a:t>
            </a:r>
            <a:r>
              <a:rPr lang="en-US" sz="3200" dirty="0"/>
              <a:t>JAC N75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D7D93-55AE-4F45-A0BF-494C9FAD5574}"/>
              </a:ext>
            </a:extLst>
          </p:cNvPr>
          <p:cNvSpPr txBox="1"/>
          <p:nvPr/>
        </p:nvSpPr>
        <p:spPr>
          <a:xfrm>
            <a:off x="695400" y="71477"/>
            <a:ext cx="515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Проблемы качества и их решение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0C5F5F1-DA3F-45AE-99FD-31DA98498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36743"/>
              </p:ext>
            </p:extLst>
          </p:nvPr>
        </p:nvGraphicFramePr>
        <p:xfrm>
          <a:off x="695398" y="2204864"/>
          <a:ext cx="813690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4">
                  <a:extLst>
                    <a:ext uri="{9D8B030D-6E8A-4147-A177-3AD203B41FA5}">
                      <a16:colId xmlns:a16="http://schemas.microsoft.com/office/drawing/2014/main" val="3549527618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394059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9116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Тормозная система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21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заклинивание тормозных колодок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Для </a:t>
                      </a:r>
                      <a:r>
                        <a:rPr lang="en-US" sz="2000" b="1" dirty="0"/>
                        <a:t>E-IV</a:t>
                      </a:r>
                      <a:r>
                        <a:rPr lang="ru-RU" sz="2000" b="1" dirty="0"/>
                        <a:t> - </a:t>
                      </a:r>
                      <a:r>
                        <a:rPr lang="ru-RU" sz="2000" b="0" dirty="0"/>
                        <a:t>обслуживание в рамках ТО</a:t>
                      </a:r>
                      <a:endParaRPr lang="en-US" sz="20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Для </a:t>
                      </a:r>
                      <a:r>
                        <a:rPr lang="en-US" sz="2000" b="1" dirty="0"/>
                        <a:t>E-V</a:t>
                      </a:r>
                      <a:r>
                        <a:rPr lang="ru-RU" sz="2000" b="1" dirty="0"/>
                        <a:t> - </a:t>
                      </a:r>
                      <a:r>
                        <a:rPr lang="ru-RU" sz="2000" b="0" dirty="0"/>
                        <a:t>модификация тормозной системы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1513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CE07B1-8307-45B7-B8DD-27C17D496F89}"/>
              </a:ext>
            </a:extLst>
          </p:cNvPr>
          <p:cNvSpPr txBox="1"/>
          <p:nvPr/>
        </p:nvSpPr>
        <p:spPr>
          <a:xfrm>
            <a:off x="9113633" y="2204864"/>
            <a:ext cx="2358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реализовано</a:t>
            </a:r>
          </a:p>
          <a:p>
            <a:pPr algn="ctr"/>
            <a:r>
              <a:rPr lang="ru-RU" sz="3200" dirty="0"/>
              <a:t>126 единиц</a:t>
            </a:r>
          </a:p>
        </p:txBody>
      </p:sp>
    </p:spTree>
    <p:extLst>
      <p:ext uri="{BB962C8B-B14F-4D97-AF65-F5344CB8AC3E}">
        <p14:creationId xmlns:p14="http://schemas.microsoft.com/office/powerpoint/2010/main" val="250195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14322-0ABA-4417-9B06-33896045C7A6}"/>
              </a:ext>
            </a:extLst>
          </p:cNvPr>
          <p:cNvSpPr txBox="1"/>
          <p:nvPr/>
        </p:nvSpPr>
        <p:spPr>
          <a:xfrm>
            <a:off x="1401695" y="764704"/>
            <a:ext cx="3411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Шасси </a:t>
            </a:r>
            <a:r>
              <a:rPr lang="en-US" sz="3200" dirty="0"/>
              <a:t>JAC N</a:t>
            </a:r>
            <a:r>
              <a:rPr lang="ru-RU" sz="3200" dirty="0"/>
              <a:t>120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EF0B9-7A25-488A-AAC4-6EDC95481D2A}"/>
              </a:ext>
            </a:extLst>
          </p:cNvPr>
          <p:cNvSpPr txBox="1"/>
          <p:nvPr/>
        </p:nvSpPr>
        <p:spPr>
          <a:xfrm>
            <a:off x="695400" y="71477"/>
            <a:ext cx="515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Проблемы качества и их решение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B31D6B9-8207-4B8E-B8BE-41C51B61B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34777"/>
              </p:ext>
            </p:extLst>
          </p:nvPr>
        </p:nvGraphicFramePr>
        <p:xfrm>
          <a:off x="695400" y="2204864"/>
          <a:ext cx="655272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>
                  <a:extLst>
                    <a:ext uri="{9D8B030D-6E8A-4147-A177-3AD203B41FA5}">
                      <a16:colId xmlns:a16="http://schemas.microsoft.com/office/drawing/2014/main" val="3549527618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384368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9116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AdBlue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21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Дозатор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/>
                        <a:t>Обучение. Диагностика. Замена.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1513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9D7B1F-A55A-4713-A158-939691841340}"/>
              </a:ext>
            </a:extLst>
          </p:cNvPr>
          <p:cNvSpPr txBox="1"/>
          <p:nvPr/>
        </p:nvSpPr>
        <p:spPr>
          <a:xfrm>
            <a:off x="8516232" y="2276871"/>
            <a:ext cx="21312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реализовано </a:t>
            </a:r>
          </a:p>
          <a:p>
            <a:pPr algn="ctr"/>
            <a:r>
              <a:rPr lang="ru-RU" sz="3200" dirty="0"/>
              <a:t>61 единиц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6E4FB68-2127-4C8E-9311-77257CC17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05973"/>
              </p:ext>
            </p:extLst>
          </p:nvPr>
        </p:nvGraphicFramePr>
        <p:xfrm>
          <a:off x="710184" y="3759344"/>
          <a:ext cx="655272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>
                  <a:extLst>
                    <a:ext uri="{9D8B030D-6E8A-4147-A177-3AD203B41FA5}">
                      <a16:colId xmlns:a16="http://schemas.microsoft.com/office/drawing/2014/main" val="175456839"/>
                    </a:ext>
                  </a:extLst>
                </a:gridCol>
                <a:gridCol w="3276364">
                  <a:extLst>
                    <a:ext uri="{9D8B030D-6E8A-4147-A177-3AD203B41FA5}">
                      <a16:colId xmlns:a16="http://schemas.microsoft.com/office/drawing/2014/main" val="24477291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Тормозная система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508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Заклинивание тормозных колодок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/>
                        <a:t>Обслуживание в рамках ТО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91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48507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591</Words>
  <Application>Microsoft Office PowerPoint</Application>
  <PresentationFormat>Широкоэкранный</PresentationFormat>
  <Paragraphs>175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 Unicode MS</vt:lpstr>
      <vt:lpstr>微软雅黑</vt:lpstr>
      <vt:lpstr>黑体</vt:lpstr>
      <vt:lpstr>宋体</vt:lpstr>
      <vt:lpstr>宋体</vt:lpstr>
      <vt:lpstr>Arial</vt:lpstr>
      <vt:lpstr>Calibri</vt:lpstr>
      <vt:lpstr>Franklin Gothic Book</vt:lpstr>
      <vt:lpstr>Franklin Gothic Medium</vt:lpstr>
      <vt:lpstr>Times New Roman</vt:lpstr>
      <vt:lpstr>默认设计模板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www.ftpdown.com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raindi</dc:creator>
  <cp:lastModifiedBy>Андрей Андриевских</cp:lastModifiedBy>
  <cp:revision>1819</cp:revision>
  <cp:lastPrinted>2018-02-25T10:55:34Z</cp:lastPrinted>
  <dcterms:created xsi:type="dcterms:W3CDTF">2006-05-25T06:34:00Z</dcterms:created>
  <dcterms:modified xsi:type="dcterms:W3CDTF">2018-02-25T23:38:59Z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